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1" r:id="rId4"/>
    <p:sldId id="259" r:id="rId5"/>
    <p:sldId id="262" r:id="rId6"/>
    <p:sldId id="284" r:id="rId7"/>
    <p:sldId id="285" r:id="rId8"/>
    <p:sldId id="28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watertreepress.com/stat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Spearman Rank Order Correlation 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Spearman Rank Order Correlation 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Determine the monotonic strength and direction of the relationship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between two ranked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variables (i.e., ordinal scale variables).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 the hypothesis that there is 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monotonic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relationship between two variables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population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(i.e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., zero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correlation in the population; </a:t>
            </a:r>
            <a:r>
              <a:rPr lang="en-US" sz="2400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0).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test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used for any type of data, except categories that cannot be ordered. The Spearman rank order correlation coefficient 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used instead of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if Pearson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parametric assumptions cannot be met.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absolute value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interpreted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Little if any relationship &lt; .30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Low relationship = .30 to &lt; .50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Moderate relationship = .50 to &lt; .70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High relationship = .70 to &lt; .90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Very high relationship = .90 and above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3.22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075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133600"/>
            <a:ext cx="332682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err="1" smtClean="0"/>
              <a:t>Motivation.sav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0 at 3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190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2057400"/>
            <a:ext cx="2998387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Follow the menu as indicated. 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0 at 3.2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0" y="152400"/>
            <a:ext cx="9144000" cy="62190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371600"/>
            <a:ext cx="4576863" cy="2585323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There </a:t>
            </a:r>
            <a:r>
              <a:rPr lang="en-US" dirty="0"/>
              <a:t>is no relationship between sense of classroom community and grade point average,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= </a:t>
            </a:r>
            <a:r>
              <a:rPr lang="en-US" dirty="0" smtClean="0"/>
              <a:t>0.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and move </a:t>
            </a:r>
            <a:r>
              <a:rPr lang="en-US" i="1" dirty="0" smtClean="0"/>
              <a:t>Classroom Community </a:t>
            </a:r>
            <a:r>
              <a:rPr lang="en-US" dirty="0" smtClean="0"/>
              <a:t>and</a:t>
            </a:r>
          </a:p>
          <a:p>
            <a:pPr algn="ctr"/>
            <a:r>
              <a:rPr lang="en-US" i="1" dirty="0" smtClean="0"/>
              <a:t>GPA </a:t>
            </a:r>
            <a:r>
              <a:rPr lang="en-US" dirty="0" smtClean="0"/>
              <a:t>to the </a:t>
            </a:r>
            <a:r>
              <a:rPr lang="en-US" b="1" dirty="0" smtClean="0"/>
              <a:t>Variables: </a:t>
            </a:r>
            <a:r>
              <a:rPr lang="en-US" dirty="0" smtClean="0"/>
              <a:t>box. Check Spearman as the </a:t>
            </a:r>
            <a:r>
              <a:rPr lang="en-US" dirty="0"/>
              <a:t>c</a:t>
            </a:r>
            <a:r>
              <a:rPr lang="en-US" dirty="0" smtClean="0"/>
              <a:t>orrelation coefficient. </a:t>
            </a:r>
            <a:r>
              <a:rPr lang="en-US" dirty="0"/>
              <a:t>C</a:t>
            </a:r>
            <a:r>
              <a:rPr lang="en-US" dirty="0" smtClean="0"/>
              <a:t>lick OK.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86000" y="1447800"/>
            <a:ext cx="12192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4600" y="2819400"/>
            <a:ext cx="7620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37338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0 at 3.3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59"/>
            <a:ext cx="9144000" cy="25244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Nonparametric Correlations output.</a:t>
            </a:r>
          </a:p>
        </p:txBody>
      </p:sp>
    </p:spTree>
    <p:extLst>
      <p:ext uri="{BB962C8B-B14F-4D97-AF65-F5344CB8AC3E}">
        <p14:creationId xmlns:p14="http://schemas.microsoft.com/office/powerpoint/2010/main" val="188477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0 at 3.3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8" y="533400"/>
            <a:ext cx="9144000" cy="43425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4953000"/>
            <a:ext cx="58674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above SPSS output displays a significant </a:t>
            </a:r>
            <a:r>
              <a:rPr lang="en-US" dirty="0" smtClean="0"/>
              <a:t>relationship,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.38, </a:t>
            </a:r>
            <a:r>
              <a:rPr lang="en-US" i="1" dirty="0" smtClean="0"/>
              <a:t>p</a:t>
            </a:r>
            <a:r>
              <a:rPr lang="en-US" dirty="0" smtClean="0"/>
              <a:t> &lt; .001,  </a:t>
            </a:r>
            <a:r>
              <a:rPr lang="en-US" dirty="0"/>
              <a:t>between sense of classroom community and grade point average since the approximate significance level &lt;= .05 (the assumed </a:t>
            </a:r>
            <a:r>
              <a:rPr lang="en-US" i="1" dirty="0" err="1"/>
              <a:t>à</a:t>
            </a:r>
            <a:r>
              <a:rPr lang="en-US" i="1" dirty="0"/>
              <a:t> priori </a:t>
            </a:r>
            <a:r>
              <a:rPr lang="en-US" dirty="0"/>
              <a:t>significance level).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144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458200" cy="369331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Spearman Rank Order Correlation Test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/>
              <a:t>: There is no relationship between sense of classroom community and grade point average, </a:t>
            </a:r>
            <a:r>
              <a:rPr lang="en-US" i="1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 = 0</a:t>
            </a:r>
            <a:r>
              <a:rPr lang="en-US" dirty="0" smtClean="0"/>
              <a:t>. </a:t>
            </a:r>
            <a:r>
              <a:rPr lang="en-US" dirty="0"/>
              <a:t>The Spearman </a:t>
            </a:r>
            <a:r>
              <a:rPr lang="en-US" dirty="0" smtClean="0"/>
              <a:t>rank </a:t>
            </a:r>
            <a:r>
              <a:rPr lang="en-US" dirty="0"/>
              <a:t>o</a:t>
            </a:r>
            <a:r>
              <a:rPr lang="en-US" dirty="0" smtClean="0"/>
              <a:t>rder correlation test was significant</a:t>
            </a:r>
            <a:r>
              <a:rPr lang="en-US" dirty="0"/>
              <a:t>, 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= .38, </a:t>
            </a:r>
            <a:r>
              <a:rPr lang="en-US" i="1" dirty="0"/>
              <a:t>p</a:t>
            </a:r>
            <a:r>
              <a:rPr lang="en-US" dirty="0"/>
              <a:t> &lt; .</a:t>
            </a:r>
            <a:r>
              <a:rPr lang="en-US" dirty="0" smtClean="0"/>
              <a:t>001.  Consequently there is sufficient evidence to reject the null hypothesis.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These results provide evidence of a low but significant direct relationship between classroom community and GPA. 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coefficient of determination </a:t>
            </a:r>
            <a:r>
              <a:rPr lang="en-US" dirty="0" smtClean="0"/>
              <a:t>is </a:t>
            </a:r>
            <a:r>
              <a:rPr lang="en-US" i="1" dirty="0"/>
              <a:t>r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 = .14, which </a:t>
            </a:r>
            <a:r>
              <a:rPr lang="en-US" dirty="0" smtClean="0"/>
              <a:t>indicates </a:t>
            </a:r>
            <a:r>
              <a:rPr lang="en-US" dirty="0"/>
              <a:t>that sense of classroom community accounted for 14 percent of the variance in grade </a:t>
            </a:r>
            <a:r>
              <a:rPr lang="en-US"/>
              <a:t>point </a:t>
            </a:r>
            <a:r>
              <a:rPr lang="en-US" smtClean="0"/>
              <a:t>average, </a:t>
            </a:r>
            <a:r>
              <a:rPr lang="en-US" dirty="0"/>
              <a:t>or that grade point average accounted for 14 percent of the variance in sense of </a:t>
            </a:r>
            <a:r>
              <a:rPr lang="en-US"/>
              <a:t>classroom </a:t>
            </a:r>
            <a:r>
              <a:rPr lang="en-US" smtClean="0"/>
              <a:t>community, </a:t>
            </a:r>
            <a:r>
              <a:rPr lang="en-US" dirty="0"/>
              <a:t>or that they </a:t>
            </a:r>
            <a:r>
              <a:rPr lang="en-US" dirty="0" smtClean="0"/>
              <a:t>share </a:t>
            </a:r>
            <a:r>
              <a:rPr lang="en-US" dirty="0"/>
              <a:t>14 percent of variance in common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645</Words>
  <Application>Microsoft Macintosh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Social Science Research Design and Statistics, 2/e Alfred P. Rovai, Jason D. Baker, and Michael K. Ponton</vt:lpstr>
      <vt:lpstr>Uses of the Spearman Rank Order Correlation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Alfred Rovai</cp:lastModifiedBy>
  <cp:revision>52</cp:revision>
  <dcterms:created xsi:type="dcterms:W3CDTF">2013-06-04T13:30:25Z</dcterms:created>
  <dcterms:modified xsi:type="dcterms:W3CDTF">2013-08-27T09:56:57Z</dcterms:modified>
  <cp:category/>
</cp:coreProperties>
</file>